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  <p:sldId id="281" r:id="rId16"/>
    <p:sldId id="264" r:id="rId17"/>
    <p:sldId id="265" r:id="rId18"/>
    <p:sldId id="266" r:id="rId19"/>
    <p:sldId id="267" r:id="rId20"/>
    <p:sldId id="282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68" r:id="rId31"/>
    <p:sldId id="269" r:id="rId32"/>
    <p:sldId id="270" r:id="rId33"/>
    <p:sldId id="271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1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0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specimen/Mulish?query=mulish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ORIENTAÇÕES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Respeitar as margens superior, inferior e laterais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a fonte (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Mulish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). </a:t>
            </a:r>
            <a:r>
              <a:rPr lang="pt-BR" sz="1800" dirty="0">
                <a:solidFill>
                  <a:srgbClr val="E8C12E"/>
                </a:solidFill>
                <a:latin typeface="Mulish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</a:t>
            </a:r>
            <a:br>
              <a:rPr lang="pt-BR" sz="1800" dirty="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baixá-la.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tamanho da fonte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50" dirty="0">
                <a:solidFill>
                  <a:schemeClr val="bg1"/>
                </a:solidFill>
                <a:latin typeface="Mulish" pitchFamily="2" charset="0"/>
              </a:rPr>
              <a:t>Tamanhos (corpo): 12-14-18-24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50" dirty="0">
                <a:solidFill>
                  <a:schemeClr val="bg1"/>
                </a:solidFill>
                <a:latin typeface="Mulish" pitchFamily="2" charset="0"/>
              </a:rPr>
              <a:t>Tamanho (título) 100 – 88 - 54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espaçamento entre linhas.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posição da caixa de texto.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o padrão do slide mestre.</a:t>
            </a: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visualizar as opções de slides disponíveis clique na seta do botão </a:t>
            </a:r>
            <a:r>
              <a:rPr lang="pt-BR" sz="1800" b="1" dirty="0">
                <a:solidFill>
                  <a:schemeClr val="bg1"/>
                </a:solidFill>
                <a:latin typeface="Mulish" pitchFamily="2" charset="0"/>
              </a:rPr>
              <a:t>“Novo slide” 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e escolha o modelo desejado.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inserir um texto, clique na caixa desejada.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inserir uma imagem, clique no ícone indicado no slide).</a:t>
            </a:r>
          </a:p>
        </p:txBody>
      </p:sp>
    </p:spTree>
    <p:extLst>
      <p:ext uri="{BB962C8B-B14F-4D97-AF65-F5344CB8AC3E}">
        <p14:creationId xmlns:p14="http://schemas.microsoft.com/office/powerpoint/2010/main" val="401117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E68EBB-358A-9A2A-1C33-093A15C1D23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Mostra um manual da aplicação do comando para o usuário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Sintaxe: </a:t>
            </a:r>
            <a:r>
              <a:rPr lang="pt-BR" dirty="0" err="1"/>
              <a:t>man</a:t>
            </a:r>
            <a:r>
              <a:rPr lang="pt-BR" dirty="0"/>
              <a:t> [opções] comando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F1F5BD-8FEB-C716-E63E-2A2233DB44D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000" y="1096361"/>
            <a:ext cx="5638800" cy="922939"/>
          </a:xfrm>
        </p:spPr>
        <p:txBody>
          <a:bodyPr/>
          <a:lstStyle/>
          <a:p>
            <a:r>
              <a:rPr lang="pt-BR" dirty="0"/>
              <a:t>Comando “</a:t>
            </a:r>
            <a:r>
              <a:rPr lang="pt-BR" dirty="0" err="1"/>
              <a:t>man</a:t>
            </a:r>
            <a:r>
              <a:rPr lang="pt-BR" dirty="0"/>
              <a:t>”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6042FE-D7DF-CE35-8281-ACCB8484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77" y="2168646"/>
            <a:ext cx="5146823" cy="39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3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CDAF14-CE32-7260-23F3-A3D4B7E666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820" y="2657475"/>
            <a:ext cx="10995108" cy="1352550"/>
          </a:xfrm>
        </p:spPr>
        <p:txBody>
          <a:bodyPr/>
          <a:lstStyle/>
          <a:p>
            <a:r>
              <a:rPr lang="pt-BR" sz="5400" dirty="0" err="1"/>
              <a:t>Permissionamento</a:t>
            </a:r>
            <a:r>
              <a:rPr lang="pt-BR" sz="5400" dirty="0"/>
              <a:t> “-</a:t>
            </a:r>
            <a:r>
              <a:rPr lang="pt-BR" sz="5400" dirty="0" err="1"/>
              <a:t>rwxr</a:t>
            </a:r>
            <a:r>
              <a:rPr lang="pt-BR" sz="5400" dirty="0"/>
              <a:t>--r-x”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0244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98B71C1-A3F8-E533-680D-52E1F47E0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78" y="2246051"/>
            <a:ext cx="5176422" cy="38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ACCCA1B-BB61-194B-2D3A-AF7CE56A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541117"/>
            <a:ext cx="5018843" cy="19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0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610C5AB-2EBB-1C1A-325A-A5D01E0AD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42271"/>
            <a:ext cx="4800601" cy="23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9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8B5F3A-10E5-C7F6-D786-CEE92381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42468"/>
            <a:ext cx="5054353" cy="23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59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F9BCE3-78EC-D80C-87A8-A4EE293F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3226605"/>
            <a:ext cx="4800600" cy="2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00C6D7A-731A-E3BB-697D-89F79883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78" y="3174517"/>
            <a:ext cx="5027720" cy="23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91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5B60D-0378-B7AA-FC6E-EF90B224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57623"/>
            <a:ext cx="4912311" cy="23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0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6AF1E7-BA65-434A-A8BC-64E60756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78" y="3239601"/>
            <a:ext cx="4719222" cy="22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8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0A54144-51A4-58F6-930B-4903AF84C3CC}"/>
              </a:ext>
            </a:extLst>
          </p:cNvPr>
          <p:cNvSpPr txBox="1"/>
          <p:nvPr/>
        </p:nvSpPr>
        <p:spPr>
          <a:xfrm>
            <a:off x="852257" y="5042516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0" i="0" u="none" strike="noStrike" dirty="0">
                <a:solidFill>
                  <a:srgbClr val="FFC000"/>
                </a:solidFill>
                <a:effectLst/>
                <a:latin typeface="Mulish" pitchFamily="2" charset="0"/>
              </a:rPr>
              <a:t>Alef Ligiero Alvim Garcia Bastos - Estagiário </a:t>
            </a:r>
            <a:r>
              <a:rPr lang="pt-BR" sz="1800" b="0" i="0" u="none" strike="noStrike" dirty="0" err="1">
                <a:solidFill>
                  <a:srgbClr val="FFC000"/>
                </a:solidFill>
                <a:effectLst/>
                <a:latin typeface="Mulish" pitchFamily="2" charset="0"/>
              </a:rPr>
              <a:t>DevSecOps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2132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78110E-06B2-E060-06B8-63BEBFCFE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78" y="3284738"/>
            <a:ext cx="5078988" cy="22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17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358D42-08AD-20AA-6B54-98338BB3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578" y="3195962"/>
            <a:ext cx="5296242" cy="23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112136A-F136-8A8D-181C-1676E923ED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Cada arquivo do sistema está associado a um usuário (dono) e a um grupo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dono de um arquivo pode definir quem tem acesso ao arquivo e qual tipo de acesso é permitido (leitura, gravação e/ou execução)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primeiro caractere diz qual é o tipo do objeto e o demais as permissões (usuário que criou, grupo de usuários e outros usuários, respectivamente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F894EA5-ABF3-1131-E981-08DCCF271A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10983158" cy="922939"/>
          </a:xfrm>
        </p:spPr>
        <p:txBody>
          <a:bodyPr/>
          <a:lstStyle/>
          <a:p>
            <a:r>
              <a:rPr lang="pt-BR" dirty="0" err="1"/>
              <a:t>Permissionamento</a:t>
            </a:r>
            <a:r>
              <a:rPr lang="pt-BR" dirty="0"/>
              <a:t> (-</a:t>
            </a:r>
            <a:r>
              <a:rPr lang="pt-BR" dirty="0" err="1"/>
              <a:t>rwxr</a:t>
            </a:r>
            <a:r>
              <a:rPr lang="pt-BR" dirty="0"/>
              <a:t>--r-x)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773901-7D2D-8F3F-8508-F1F2D24E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00467"/>
            <a:ext cx="5551503" cy="23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556571-8A4D-EF2A-D260-7C4312980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pt-BR" sz="5400" dirty="0"/>
              <a:t>Comando </a:t>
            </a:r>
          </a:p>
          <a:p>
            <a:pPr algn="ctr"/>
            <a:r>
              <a:rPr lang="pt-BR" sz="5400" dirty="0"/>
              <a:t>“</a:t>
            </a:r>
            <a:r>
              <a:rPr lang="pt-BR" sz="5400" dirty="0" err="1"/>
              <a:t>systemctl</a:t>
            </a:r>
            <a:r>
              <a:rPr lang="pt-BR" sz="5400" dirty="0"/>
              <a:t> status Docker”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6773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30325B-DA50-4EB4-91C7-6850C9229C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2000" y="2401408"/>
            <a:ext cx="4800600" cy="336910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comando </a:t>
            </a:r>
            <a:r>
              <a:rPr lang="pt-BR" dirty="0" err="1"/>
              <a:t>systemctl</a:t>
            </a:r>
            <a:r>
              <a:rPr lang="pt-BR" dirty="0"/>
              <a:t> status é usado para verificar o status de serviço que está instalado em uma máquina Linux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O software de TI "Docker” é uma tecnologia de </a:t>
            </a:r>
            <a:r>
              <a:rPr lang="pt-BR" dirty="0" err="1"/>
              <a:t>containerização</a:t>
            </a:r>
            <a:r>
              <a:rPr lang="pt-BR" dirty="0"/>
              <a:t> para criação e uso de containers Linux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Então, o comando “</a:t>
            </a:r>
            <a:r>
              <a:rPr lang="pt-BR" dirty="0" err="1"/>
              <a:t>systemctl</a:t>
            </a:r>
            <a:r>
              <a:rPr lang="pt-BR" dirty="0"/>
              <a:t> status </a:t>
            </a:r>
            <a:r>
              <a:rPr lang="pt-BR" dirty="0" err="1"/>
              <a:t>docker</a:t>
            </a:r>
            <a:r>
              <a:rPr lang="pt-BR" dirty="0"/>
              <a:t>” retorna do status do serviço do Docker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2F0302-0ED8-9138-577D-00E215BDBE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9062" y="1087484"/>
            <a:ext cx="11293876" cy="922939"/>
          </a:xfrm>
        </p:spPr>
        <p:txBody>
          <a:bodyPr/>
          <a:lstStyle/>
          <a:p>
            <a:r>
              <a:rPr lang="pt-BR" dirty="0"/>
              <a:t>Comando </a:t>
            </a:r>
            <a:r>
              <a:rPr lang="pt-BR" dirty="0" err="1"/>
              <a:t>systemctl</a:t>
            </a:r>
            <a:r>
              <a:rPr lang="pt-BR" dirty="0"/>
              <a:t> status </a:t>
            </a:r>
            <a:r>
              <a:rPr lang="pt-BR" dirty="0" err="1"/>
              <a:t>docker</a:t>
            </a:r>
            <a:endParaRPr lang="pt-BR" dirty="0"/>
          </a:p>
        </p:txBody>
      </p:sp>
      <p:sp>
        <p:nvSpPr>
          <p:cNvPr id="5" name="Espaço Reservado para Gráfico 4">
            <a:extLst>
              <a:ext uri="{FF2B5EF4-FFF2-40B4-BE49-F238E27FC236}">
                <a16:creationId xmlns:a16="http://schemas.microsoft.com/office/drawing/2014/main" id="{FC985D26-BB34-AAC0-3F22-DAA4B930291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/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8100B1-4412-9734-AC8B-41568D10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3" y="2134709"/>
            <a:ext cx="5324475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5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78ED0C6-E771-0E46-E938-3351D2D2F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800" dirty="0"/>
              <a:t>Referências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F406DFF-E7AA-E143-2FC7-E0FE039631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sz="1200" dirty="0"/>
              <a:t>GUIA LINUX. ECHO. Disponível em: https://guialinux.uniriotec.br/echo/ Acesso em: 05 de Setembro de 2022.</a:t>
            </a:r>
          </a:p>
          <a:p>
            <a:r>
              <a:rPr lang="pt-BR" sz="1200" dirty="0"/>
              <a:t>GUIA LINUX. TOUCH. Disponível em: https://guialinux.uniriotec.br/touch/ Acesso em: 05 de Setembro de 2022.</a:t>
            </a:r>
          </a:p>
          <a:p>
            <a:r>
              <a:rPr lang="pt-BR" sz="1200" dirty="0"/>
              <a:t>WALKER, JAMES. </a:t>
            </a:r>
            <a:r>
              <a:rPr lang="en-US" sz="1200" dirty="0"/>
              <a:t>How to Check If the Docker Daemon or a Container Is Running. </a:t>
            </a:r>
            <a:r>
              <a:rPr lang="en-US" sz="1200" dirty="0" err="1"/>
              <a:t>Disponível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: https://www.howtogeek.com/devops/how-to-check-if-the-docker-daemon-or-a-container-is-running/ </a:t>
            </a:r>
            <a:r>
              <a:rPr lang="en-US" sz="1200" dirty="0" err="1"/>
              <a:t>Acesso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: 06 de </a:t>
            </a:r>
            <a:r>
              <a:rPr lang="en-US" sz="1200" dirty="0" err="1"/>
              <a:t>Setembro</a:t>
            </a:r>
            <a:r>
              <a:rPr lang="en-US" sz="1200" dirty="0"/>
              <a:t> de 2022.</a:t>
            </a:r>
          </a:p>
          <a:p>
            <a:r>
              <a:rPr lang="pt-BR" sz="1200" dirty="0"/>
              <a:t>GUIA LINUX. PERMISSÃO DE ACESSO. Disponível em: https://guialinux.uniriotec.br/permissao-de-acesso/ Acesso em: 06 de Setembro de 2022.</a:t>
            </a:r>
          </a:p>
          <a:p>
            <a:endParaRPr lang="pt-BR" sz="1200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CDE5087-A37E-C148-7555-8A8AEA2B02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sz="1200" dirty="0"/>
              <a:t>GUIA LINUX. MAN. Disponível em: https://guialinux.uniriotec.br/man/ Acesso em: 06 de Setembro de 2022.</a:t>
            </a:r>
          </a:p>
          <a:p>
            <a:r>
              <a:rPr lang="pt-BR" sz="1200" dirty="0"/>
              <a:t>RED HAT. Docker. Disponível em: https://www.redhat.com/pt-br/topics/containers/what-is-docker Acesso em: 06 de Setembro de 2022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59268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49D4DF8-FD68-D519-F992-75BFC4072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275" y="2586037"/>
            <a:ext cx="7241868" cy="1685925"/>
          </a:xfrm>
        </p:spPr>
        <p:txBody>
          <a:bodyPr/>
          <a:lstStyle/>
          <a:p>
            <a:r>
              <a:rPr lang="pt-BR" dirty="0"/>
              <a:t>Obrigado!</a:t>
            </a:r>
            <a:endParaRPr lang="pt-BR" sz="12000" dirty="0"/>
          </a:p>
        </p:txBody>
      </p:sp>
    </p:spTree>
    <p:extLst>
      <p:ext uri="{BB962C8B-B14F-4D97-AF65-F5344CB8AC3E}">
        <p14:creationId xmlns:p14="http://schemas.microsoft.com/office/powerpoint/2010/main" val="163686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/>
              <a:t>AtividadeLinux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5E4A65-3EF0-0488-EBB3-800047EF7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674" y="3997727"/>
            <a:ext cx="3715571" cy="19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1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2B33E6A-063A-89ED-5897-1400226C4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FF19F8F-38DD-BA27-5C0E-85166C4F2D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sz="1800" dirty="0"/>
              <a:t>Diferença entre o comando “</a:t>
            </a:r>
            <a:r>
              <a:rPr lang="pt-BR" sz="1800" dirty="0" err="1"/>
              <a:t>touch</a:t>
            </a:r>
            <a:r>
              <a:rPr lang="pt-BR" sz="1800" dirty="0"/>
              <a:t> teste e “</a:t>
            </a:r>
            <a:r>
              <a:rPr lang="pt-BR" sz="1800" dirty="0" err="1"/>
              <a:t>echo</a:t>
            </a:r>
            <a:r>
              <a:rPr lang="pt-BR" sz="1800" dirty="0"/>
              <a:t> &gt; teste”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Comando usado para ver o manual de um comando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 err="1"/>
              <a:t>Permissionamento</a:t>
            </a:r>
            <a:r>
              <a:rPr lang="pt-BR" sz="1800" dirty="0"/>
              <a:t> “-</a:t>
            </a:r>
            <a:r>
              <a:rPr lang="pt-BR" sz="1800" dirty="0" err="1"/>
              <a:t>rwxr</a:t>
            </a:r>
            <a:r>
              <a:rPr lang="pt-BR" sz="1800" dirty="0"/>
              <a:t>--r-x”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800" dirty="0"/>
              <a:t>Comando “</a:t>
            </a:r>
            <a:r>
              <a:rPr lang="pt-BR" sz="1800" dirty="0" err="1"/>
              <a:t>systemctl</a:t>
            </a:r>
            <a:r>
              <a:rPr lang="pt-BR" sz="1800" dirty="0"/>
              <a:t> status </a:t>
            </a:r>
            <a:r>
              <a:rPr lang="pt-BR" sz="1800" dirty="0" err="1"/>
              <a:t>docker</a:t>
            </a:r>
            <a:r>
              <a:rPr lang="pt-BR" sz="1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410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F47490-B2DA-E2BD-EE10-729E83D19F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150" y="2571750"/>
            <a:ext cx="7630471" cy="1714500"/>
          </a:xfrm>
        </p:spPr>
        <p:txBody>
          <a:bodyPr/>
          <a:lstStyle/>
          <a:p>
            <a:r>
              <a:rPr lang="pt-BR" sz="5400" dirty="0"/>
              <a:t>Diferença entre o comando “</a:t>
            </a:r>
            <a:r>
              <a:rPr lang="pt-BR" sz="5400" dirty="0" err="1"/>
              <a:t>touch</a:t>
            </a:r>
            <a:r>
              <a:rPr lang="pt-BR" sz="5400" dirty="0"/>
              <a:t> teste” e “</a:t>
            </a:r>
            <a:r>
              <a:rPr lang="pt-BR" sz="5400" dirty="0" err="1"/>
              <a:t>echo</a:t>
            </a:r>
            <a:r>
              <a:rPr lang="pt-BR" sz="5400" dirty="0"/>
              <a:t> &gt; teste”</a:t>
            </a:r>
          </a:p>
        </p:txBody>
      </p:sp>
    </p:spTree>
    <p:extLst>
      <p:ext uri="{BB962C8B-B14F-4D97-AF65-F5344CB8AC3E}">
        <p14:creationId xmlns:p14="http://schemas.microsoft.com/office/powerpoint/2010/main" val="327024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81E58C-0135-6A27-E215-C23CBBC859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Usado principalmente para criar arquivos vazios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Usado também para alterar o registro de data e hora (</a:t>
            </a:r>
            <a:r>
              <a:rPr lang="pt-BR" dirty="0" err="1"/>
              <a:t>timestamp</a:t>
            </a:r>
            <a:r>
              <a:rPr lang="pt-BR" dirty="0"/>
              <a:t>) de arquivos ou pasta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Sintaxe: </a:t>
            </a:r>
            <a:r>
              <a:rPr lang="pt-BR" dirty="0" err="1"/>
              <a:t>touch</a:t>
            </a:r>
            <a:r>
              <a:rPr lang="pt-BR" dirty="0"/>
              <a:t> [</a:t>
            </a:r>
            <a:r>
              <a:rPr lang="pt-BR" dirty="0" err="1"/>
              <a:t>options</a:t>
            </a:r>
            <a:r>
              <a:rPr lang="pt-BR" dirty="0"/>
              <a:t>] [</a:t>
            </a:r>
            <a:r>
              <a:rPr lang="pt-BR" dirty="0" err="1"/>
              <a:t>file_name</a:t>
            </a:r>
            <a:r>
              <a:rPr lang="pt-BR" dirty="0"/>
              <a:t>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DA750B-06A1-7394-CDCF-FB26A06001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6047173" cy="922939"/>
          </a:xfrm>
        </p:spPr>
        <p:txBody>
          <a:bodyPr/>
          <a:lstStyle/>
          <a:p>
            <a:r>
              <a:rPr lang="pt-BR" dirty="0"/>
              <a:t>Comando “</a:t>
            </a:r>
            <a:r>
              <a:rPr lang="pt-BR" dirty="0" err="1"/>
              <a:t>touch</a:t>
            </a:r>
            <a:r>
              <a:rPr lang="pt-BR" dirty="0"/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FBCC5E-D130-6C8A-A33B-0E566FE84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2134709"/>
            <a:ext cx="5324474" cy="39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87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81E58C-0135-6A27-E215-C23CBBC859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Imprime o texto na saída padrão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É frequentemente usado em scripts, arquivos em lotes e como parte de comandos individuais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Sintaxe: </a:t>
            </a:r>
            <a:r>
              <a:rPr lang="pt-BR" dirty="0" err="1"/>
              <a:t>echo</a:t>
            </a:r>
            <a:r>
              <a:rPr lang="pt-BR" dirty="0"/>
              <a:t> [opções] [argumentos]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Ao acrescentar o símbolo “&gt;”, cria ou copia o texto a um arquivo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Caso o arquivo não exista, ele cria e insere o texto no mesmo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DA750B-06A1-7394-CDCF-FB26A06001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1999" y="1096361"/>
            <a:ext cx="6047173" cy="922939"/>
          </a:xfrm>
        </p:spPr>
        <p:txBody>
          <a:bodyPr/>
          <a:lstStyle/>
          <a:p>
            <a:r>
              <a:rPr lang="pt-BR" dirty="0"/>
              <a:t>Comando “</a:t>
            </a:r>
            <a:r>
              <a:rPr lang="pt-BR" dirty="0" err="1"/>
              <a:t>echo</a:t>
            </a:r>
            <a:r>
              <a:rPr lang="pt-BR" dirty="0"/>
              <a:t>”</a:t>
            </a:r>
          </a:p>
        </p:txBody>
      </p:sp>
      <p:sp>
        <p:nvSpPr>
          <p:cNvPr id="5" name="Espaço Reservado para Gráfico 4">
            <a:extLst>
              <a:ext uri="{FF2B5EF4-FFF2-40B4-BE49-F238E27FC236}">
                <a16:creationId xmlns:a16="http://schemas.microsoft.com/office/drawing/2014/main" id="{6A4B14A0-2575-98D5-3CE6-D837CDF94526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/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C6279E-4D3C-3403-44AC-AD90DE02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4" y="2134709"/>
            <a:ext cx="5324475" cy="38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4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B091B9-598E-E8C7-CFAE-91F79285E9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1" y="1058500"/>
            <a:ext cx="9929109" cy="1704975"/>
          </a:xfrm>
        </p:spPr>
        <p:txBody>
          <a:bodyPr/>
          <a:lstStyle/>
          <a:p>
            <a:r>
              <a:rPr lang="pt-BR" sz="5400" dirty="0"/>
              <a:t>Diferença entre eles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CEEAE5AD-73A4-3CD3-D8B7-8AFB92145E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800" dirty="0"/>
              <a:t>O comando </a:t>
            </a:r>
            <a:r>
              <a:rPr lang="pt-BR" sz="1800" dirty="0" err="1"/>
              <a:t>touch</a:t>
            </a:r>
            <a:r>
              <a:rPr lang="pt-BR" sz="1800" dirty="0"/>
              <a:t> é utilizado mais para a criação de arquivo sem que insira um conteúdo previamente estabelecido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800" dirty="0"/>
              <a:t>Utilizado também para alterar a hora e datas de acesso e modificação do arquivo</a:t>
            </a:r>
          </a:p>
          <a:p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B5CB8611-F6F3-E6A4-A663-7DD8FFD982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800" dirty="0"/>
              <a:t>O comando </a:t>
            </a:r>
            <a:r>
              <a:rPr lang="pt-BR" sz="1800" dirty="0" err="1"/>
              <a:t>echo</a:t>
            </a:r>
            <a:r>
              <a:rPr lang="pt-BR" sz="1800" dirty="0"/>
              <a:t> é utilizado para criar arquivos ou copia-los já com um conteúdo inserido nele previamente descrito na linha de comando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800" dirty="0"/>
              <a:t>É muito utilizado em scripts criados pelo usuário</a:t>
            </a:r>
          </a:p>
        </p:txBody>
      </p:sp>
    </p:spTree>
    <p:extLst>
      <p:ext uri="{BB962C8B-B14F-4D97-AF65-F5344CB8AC3E}">
        <p14:creationId xmlns:p14="http://schemas.microsoft.com/office/powerpoint/2010/main" val="2960711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1368322-A702-0C69-853B-85CECAACF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3820" y="2657475"/>
            <a:ext cx="7230976" cy="1714500"/>
          </a:xfrm>
        </p:spPr>
        <p:txBody>
          <a:bodyPr/>
          <a:lstStyle/>
          <a:p>
            <a:r>
              <a:rPr lang="pt-BR" sz="5400" dirty="0"/>
              <a:t>Comando usado para ver o manual de um comando</a:t>
            </a:r>
          </a:p>
        </p:txBody>
      </p:sp>
    </p:spTree>
    <p:extLst>
      <p:ext uri="{BB962C8B-B14F-4D97-AF65-F5344CB8AC3E}">
        <p14:creationId xmlns:p14="http://schemas.microsoft.com/office/powerpoint/2010/main" val="1635853454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0" ma:contentTypeDescription="Crie um novo documento." ma:contentTypeScope="" ma:versionID="409e8e9554c918afa6bb648f598dc5d9">
  <xsd:schema xmlns:xsd="http://www.w3.org/2001/XMLSchema" xmlns:xs="http://www.w3.org/2001/XMLSchema" xmlns:p="http://schemas.microsoft.com/office/2006/metadata/properties" xmlns:ns2="161de648-aa8e-4f5a-94f3-626cc0e37347" targetNamespace="http://schemas.microsoft.com/office/2006/metadata/properties" ma:root="true" ma:fieldsID="738184522b64504bb0926fe8cfd7403c" ns2:_="">
    <xsd:import namespace="161de648-aa8e-4f5a-94f3-626cc0e37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993C73-3DF6-491A-9F9C-110DA11D3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45ABBE-993F-4CCE-BBAC-BBABD86CB6BD}">
  <ds:schemaRefs>
    <ds:schemaRef ds:uri="http://schemas.microsoft.com/office/2006/metadata/properties"/>
    <ds:schemaRef ds:uri="http://purl.org/dc/terms/"/>
    <ds:schemaRef ds:uri="8c0b21ae-13e9-4ebc-ac55-a8d2bfb25152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a9b390a2-1060-490a-8fce-d2018f464386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1472</Words>
  <Application>Microsoft Office PowerPoint</Application>
  <PresentationFormat>Widescreen</PresentationFormat>
  <Paragraphs>99</Paragraphs>
  <Slides>26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26</vt:i4>
      </vt:variant>
    </vt:vector>
  </HeadingPairs>
  <TitlesOfParts>
    <vt:vector size="36" baseType="lpstr">
      <vt:lpstr>Arial</vt:lpstr>
      <vt:lpstr>Calibri</vt:lpstr>
      <vt:lpstr>Mulish</vt:lpstr>
      <vt:lpstr>Mulish Bold</vt:lpstr>
      <vt:lpstr>Wingdings</vt:lpstr>
      <vt:lpstr>Capa</vt:lpstr>
      <vt:lpstr>Fundo Preto</vt:lpstr>
      <vt:lpstr>Fundo Branco</vt:lpstr>
      <vt:lpstr>Fundo Amarelo</vt:lpstr>
      <vt:lpstr>Contracapa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Alef Ligiero Alvim Garcia Bastos</cp:lastModifiedBy>
  <cp:revision>4</cp:revision>
  <dcterms:created xsi:type="dcterms:W3CDTF">2021-09-03T17:11:19Z</dcterms:created>
  <dcterms:modified xsi:type="dcterms:W3CDTF">2022-09-08T13:41:19Z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</Properties>
</file>